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2" r:id="rId2"/>
    <p:sldId id="326" r:id="rId3"/>
    <p:sldId id="304" r:id="rId4"/>
    <p:sldId id="323" r:id="rId5"/>
    <p:sldId id="337" r:id="rId6"/>
    <p:sldId id="338" r:id="rId7"/>
    <p:sldId id="339" r:id="rId8"/>
    <p:sldId id="340" r:id="rId9"/>
    <p:sldId id="342" r:id="rId10"/>
    <p:sldId id="343" r:id="rId11"/>
    <p:sldId id="335" r:id="rId1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00"/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52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points:</a:t>
            </a:r>
          </a:p>
          <a:p>
            <a:r>
              <a:rPr lang="en-US" dirty="0" smtClean="0"/>
              <a:t> - Polynomials are orthonormal</a:t>
            </a:r>
          </a:p>
          <a:p>
            <a:r>
              <a:rPr lang="en-US" dirty="0" smtClean="0"/>
              <a:t> - Coefficients </a:t>
            </a:r>
            <a:r>
              <a:rPr lang="en-US" dirty="0" err="1" smtClean="0"/>
              <a:t>c_k</a:t>
            </a:r>
            <a:r>
              <a:rPr lang="en-US" baseline="0" dirty="0" smtClean="0"/>
              <a:t> are obtained by integration</a:t>
            </a:r>
          </a:p>
          <a:p>
            <a:r>
              <a:rPr lang="en-US" baseline="0" dirty="0" smtClean="0"/>
              <a:t> - Polynomial set \Lambda is chosen by the user (or adaptively)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is an opportunity to talk about when </a:t>
            </a:r>
            <a:r>
              <a:rPr lang="en-US" baseline="0" dirty="0" err="1" smtClean="0"/>
              <a:t>SCgPC</a:t>
            </a:r>
            <a:r>
              <a:rPr lang="en-US" baseline="0" dirty="0" smtClean="0"/>
              <a:t> works well, and how we choose polynomials for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1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first-order</a:t>
            </a:r>
            <a:r>
              <a:rPr lang="en-US" baseline="0" dirty="0" smtClean="0"/>
              <a:t> polynomials fail to capture any effect from the angle, and undershoot the maximum range quite a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identical to MC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2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identical to MC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5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92425" y="879849"/>
            <a:ext cx="5797550" cy="1268039"/>
          </a:xfrm>
        </p:spPr>
        <p:txBody>
          <a:bodyPr/>
          <a:lstStyle/>
          <a:p>
            <a:r>
              <a:rPr lang="en-US" b="0" dirty="0" smtClean="0"/>
              <a:t>Using Stochastic Collocation for Generalized Polynomial Chaos in RAVEN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Training</a:t>
            </a:r>
            <a:endParaRPr lang="en-US" b="0" dirty="0"/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5" cy="3395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4" cy="3395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2" cy="3344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5" cy="3395133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5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Polynomial ROMs</a:t>
            </a:r>
          </a:p>
          <a:p>
            <a:pPr lvl="1"/>
            <a:r>
              <a:rPr lang="en-US" i="1" dirty="0" smtClean="0"/>
              <a:t>Cheap to create</a:t>
            </a:r>
          </a:p>
          <a:p>
            <a:pPr lvl="1"/>
            <a:r>
              <a:rPr lang="en-US" i="1" dirty="0" smtClean="0"/>
              <a:t>Fast to evaluate</a:t>
            </a:r>
          </a:p>
          <a:p>
            <a:pPr lvl="1"/>
            <a:r>
              <a:rPr lang="en-US" i="1" dirty="0" smtClean="0"/>
              <a:t>Accurate</a:t>
            </a:r>
          </a:p>
          <a:p>
            <a:endParaRPr lang="en-US" dirty="0" smtClean="0"/>
          </a:p>
          <a:p>
            <a:r>
              <a:rPr lang="en-US" dirty="0" smtClean="0"/>
              <a:t>Exceptions</a:t>
            </a:r>
          </a:p>
          <a:p>
            <a:pPr lvl="1"/>
            <a:r>
              <a:rPr lang="en-US" i="1" dirty="0" smtClean="0"/>
              <a:t>High dimension input space</a:t>
            </a:r>
          </a:p>
          <a:p>
            <a:pPr lvl="1"/>
            <a:r>
              <a:rPr lang="en-US" i="1" dirty="0" smtClean="0"/>
              <a:t>Irregular response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145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Nomenclature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</a:t>
            </a:r>
            <a:r>
              <a:rPr lang="en-US" dirty="0"/>
              <a:t> </a:t>
            </a:r>
            <a:r>
              <a:rPr lang="en-US" dirty="0" smtClean="0"/>
              <a:t>       is the response from a model (e.g., PCT)</a:t>
            </a:r>
          </a:p>
          <a:p>
            <a:endParaRPr lang="en-US" dirty="0" smtClean="0"/>
          </a:p>
          <a:p>
            <a:r>
              <a:rPr lang="en-US" dirty="0" smtClean="0"/>
              <a:t>Uncertain inputs to model:</a:t>
            </a:r>
          </a:p>
          <a:p>
            <a:pPr lvl="1"/>
            <a:r>
              <a:rPr lang="en-US" dirty="0" smtClean="0"/>
              <a:t>Material Properties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Initial Conditions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Goal: What range of values can             have as a result of uncertainties in   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241" r="46558" b="46546"/>
          <a:stretch/>
        </p:blipFill>
        <p:spPr>
          <a:xfrm>
            <a:off x="564444" y="1487311"/>
            <a:ext cx="1044222" cy="502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111" r="36625" b="34127"/>
          <a:stretch/>
        </p:blipFill>
        <p:spPr>
          <a:xfrm>
            <a:off x="3732474" y="2236611"/>
            <a:ext cx="3153749" cy="49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241" r="46558" b="46546"/>
          <a:stretch/>
        </p:blipFill>
        <p:spPr>
          <a:xfrm>
            <a:off x="4145844" y="4165600"/>
            <a:ext cx="1044222" cy="502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111" t="-1" r="60176" b="51631"/>
          <a:stretch/>
        </p:blipFill>
        <p:spPr>
          <a:xfrm>
            <a:off x="2307999" y="4548011"/>
            <a:ext cx="429557" cy="3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4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Stochastic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816651"/>
            <a:ext cx="8231187" cy="4306337"/>
          </a:xfrm>
        </p:spPr>
        <p:txBody>
          <a:bodyPr/>
          <a:lstStyle/>
          <a:p>
            <a:r>
              <a:rPr lang="en-US" dirty="0" smtClean="0"/>
              <a:t>Expand model as combination of polynomials</a:t>
            </a:r>
          </a:p>
          <a:p>
            <a:endParaRPr lang="en-US" dirty="0" smtClean="0"/>
          </a:p>
          <a:p>
            <a:r>
              <a:rPr lang="en-US" dirty="0" smtClean="0"/>
              <a:t>Polynomial </a:t>
            </a:r>
            <a:r>
              <a:rPr lang="en-US" dirty="0"/>
              <a:t>Representation</a:t>
            </a:r>
          </a:p>
          <a:p>
            <a:pPr lvl="1"/>
            <a:r>
              <a:rPr lang="en-US" dirty="0"/>
              <a:t>Given a quantity of interest: </a:t>
            </a:r>
          </a:p>
          <a:p>
            <a:pPr lvl="1"/>
            <a:r>
              <a:rPr lang="en-US" dirty="0"/>
              <a:t>Represent as combination of polynomials:</a:t>
            </a:r>
          </a:p>
          <a:p>
            <a:pPr lvl="2"/>
            <a:r>
              <a:rPr lang="en-US" dirty="0"/>
              <a:t>Simpler to evaluate</a:t>
            </a:r>
          </a:p>
          <a:p>
            <a:pPr lvl="2"/>
            <a:r>
              <a:rPr lang="en-US" dirty="0"/>
              <a:t>Easy to get statistical moments</a:t>
            </a:r>
          </a:p>
          <a:p>
            <a:pPr lvl="2"/>
            <a:r>
              <a:rPr lang="en-US" dirty="0"/>
              <a:t>Less effort and more accurate than Monte Carlo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627" r="40047"/>
          <a:stretch/>
        </p:blipFill>
        <p:spPr>
          <a:xfrm>
            <a:off x="5846075" y="3110921"/>
            <a:ext cx="1115169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478" r="42713"/>
          <a:stretch/>
        </p:blipFill>
        <p:spPr>
          <a:xfrm>
            <a:off x="4237408" y="2792132"/>
            <a:ext cx="867354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6883" r="37654"/>
          <a:stretch/>
        </p:blipFill>
        <p:spPr>
          <a:xfrm>
            <a:off x="2568220" y="4858454"/>
            <a:ext cx="3739445" cy="15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Collocation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3180481"/>
          </a:xfrm>
        </p:spPr>
        <p:txBody>
          <a:bodyPr/>
          <a:lstStyle/>
          <a:p>
            <a:r>
              <a:rPr lang="en-US" dirty="0" smtClean="0"/>
              <a:t>Effectiveness depends on:</a:t>
            </a:r>
          </a:p>
          <a:p>
            <a:pPr lvl="1"/>
            <a:r>
              <a:rPr lang="en-US" dirty="0" smtClean="0"/>
              <a:t>Regularity of quantity of interest</a:t>
            </a:r>
          </a:p>
          <a:p>
            <a:pPr lvl="1"/>
            <a:r>
              <a:rPr lang="en-US" dirty="0" smtClean="0"/>
              <a:t>Polynomial expansion order</a:t>
            </a:r>
          </a:p>
          <a:p>
            <a:pPr lvl="1"/>
            <a:r>
              <a:rPr lang="en-US" dirty="0" smtClean="0"/>
              <a:t>Polynomial combination indices</a:t>
            </a:r>
          </a:p>
          <a:p>
            <a:pPr lvl="1"/>
            <a:r>
              <a:rPr lang="en-US" dirty="0" smtClean="0"/>
              <a:t>Sparse Grid quadrature types (Gauss, </a:t>
            </a:r>
            <a:r>
              <a:rPr lang="en-US" dirty="0" err="1" smtClean="0"/>
              <a:t>Clenshaw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Number of uncertain inputs</a:t>
            </a:r>
          </a:p>
          <a:p>
            <a:r>
              <a:rPr lang="en-US" dirty="0"/>
              <a:t>Tensor </a:t>
            </a:r>
            <a:r>
              <a:rPr lang="en-US" dirty="0" smtClean="0"/>
              <a:t>Product: Overkill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smtClean="0"/>
              <a:t>Degree: For </a:t>
            </a:r>
            <a:r>
              <a:rPr lang="en-US" dirty="0"/>
              <a:t>Analytic </a:t>
            </a:r>
            <a:r>
              <a:rPr lang="en-US" dirty="0" smtClean="0"/>
              <a:t>Responses</a:t>
            </a:r>
            <a:endParaRPr lang="en-US" dirty="0"/>
          </a:p>
          <a:p>
            <a:r>
              <a:rPr lang="en-US" dirty="0"/>
              <a:t>Hyperbolic </a:t>
            </a:r>
            <a:r>
              <a:rPr lang="en-US" dirty="0" smtClean="0"/>
              <a:t>Cross: For </a:t>
            </a:r>
            <a:r>
              <a:rPr lang="en-US" dirty="0"/>
              <a:t>Irregular </a:t>
            </a:r>
            <a:r>
              <a:rPr lang="en-US" dirty="0" smtClean="0"/>
              <a:t>Responses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78" r="42713"/>
          <a:stretch/>
        </p:blipFill>
        <p:spPr>
          <a:xfrm>
            <a:off x="4864302" y="1802707"/>
            <a:ext cx="867354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21" y="2159501"/>
            <a:ext cx="54864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488" y="2455749"/>
            <a:ext cx="54864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407" y="3103356"/>
            <a:ext cx="5486400" cy="4191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5" y="4591648"/>
            <a:ext cx="6789776" cy="224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5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221587"/>
            <a:ext cx="8231187" cy="377026"/>
          </a:xfrm>
        </p:spPr>
        <p:txBody>
          <a:bodyPr/>
          <a:lstStyle/>
          <a:p>
            <a:r>
              <a:rPr lang="en-US" dirty="0" smtClean="0"/>
              <a:t>Model: Ballistic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Quantity of Interest</a:t>
            </a:r>
          </a:p>
          <a:p>
            <a:pPr lvl="1"/>
            <a:r>
              <a:rPr lang="en-US" dirty="0" smtClean="0"/>
              <a:t>Range of Projectile</a:t>
            </a:r>
          </a:p>
          <a:p>
            <a:endParaRPr lang="en-US" dirty="0"/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nitial launch angle</a:t>
            </a:r>
          </a:p>
          <a:p>
            <a:pPr lvl="2"/>
            <a:r>
              <a:rPr lang="en-US" dirty="0" smtClean="0"/>
              <a:t>Low: 25 degrees</a:t>
            </a:r>
          </a:p>
          <a:p>
            <a:pPr lvl="2"/>
            <a:r>
              <a:rPr lang="en-US" dirty="0" smtClean="0"/>
              <a:t>High: 65 degrees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Initial Velocity</a:t>
            </a:r>
          </a:p>
          <a:p>
            <a:pPr lvl="2"/>
            <a:r>
              <a:rPr lang="en-US" dirty="0" smtClean="0"/>
              <a:t>Low: 15 m/s</a:t>
            </a:r>
          </a:p>
          <a:p>
            <a:pPr lvl="2"/>
            <a:r>
              <a:rPr lang="en-US" dirty="0" smtClean="0"/>
              <a:t>High: 45 m/s</a:t>
            </a:r>
            <a:endParaRPr lang="en-US" dirty="0"/>
          </a:p>
        </p:txBody>
      </p:sp>
      <p:pic>
        <p:nvPicPr>
          <p:cNvPr id="5" name="mc_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4940" y="2115080"/>
            <a:ext cx="4525434" cy="339407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7365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Three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 Degree index set</a:t>
            </a:r>
          </a:p>
          <a:p>
            <a:r>
              <a:rPr lang="en-US" dirty="0" smtClean="0"/>
              <a:t>First, Second, Third order polynomials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Sample points for ROMs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ROMs</a:t>
            </a:r>
          </a:p>
          <a:p>
            <a:pPr marL="457200" indent="-457200">
              <a:buAutoNum type="arabicPeriod"/>
            </a:pPr>
            <a:r>
              <a:rPr lang="en-US" dirty="0" smtClean="0"/>
              <a:t>Write ROMs to file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See “scgpc_trainer_1.xml” (and 2, and 3)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0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Validate and 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validity of ROMs against original model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Sample original model (MC, Grid, LHS)</a:t>
            </a:r>
          </a:p>
          <a:p>
            <a:pPr marL="457200" indent="-457200">
              <a:buAutoNum type="arabicPeriod"/>
            </a:pPr>
            <a:r>
              <a:rPr lang="en-US" dirty="0" smtClean="0"/>
              <a:t>Load ROMs from file</a:t>
            </a:r>
          </a:p>
          <a:p>
            <a:pPr marL="457200" indent="-457200">
              <a:buAutoNum type="arabicPeriod"/>
            </a:pPr>
            <a:r>
              <a:rPr lang="en-US" dirty="0" smtClean="0"/>
              <a:t>Sample ROMs with same samplers</a:t>
            </a:r>
          </a:p>
          <a:p>
            <a:pPr marL="457200" indent="-457200">
              <a:buAutoNum type="arabicPeriod"/>
            </a:pPr>
            <a:r>
              <a:rPr lang="en-US" dirty="0" smtClean="0"/>
              <a:t>Plot results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See “</a:t>
            </a:r>
            <a:r>
              <a:rPr lang="en-US" dirty="0" err="1" smtClean="0"/>
              <a:t>mc.xml</a:t>
            </a:r>
            <a:r>
              <a:rPr lang="en-US" dirty="0" smtClean="0"/>
              <a:t>”, “</a:t>
            </a:r>
            <a:r>
              <a:rPr lang="en-US" dirty="0" err="1" smtClean="0"/>
              <a:t>grid.xml</a:t>
            </a:r>
            <a:r>
              <a:rPr lang="en-US" dirty="0" smtClean="0"/>
              <a:t>”, “</a:t>
            </a:r>
            <a:r>
              <a:rPr lang="en-US" dirty="0" err="1" smtClean="0"/>
              <a:t>lhs.xml</a:t>
            </a:r>
            <a:r>
              <a:rPr lang="en-US" dirty="0" smtClean="0"/>
              <a:t>”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 descr="mc_actual_pseudo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6" cy="3395134"/>
          </a:xfrm>
          <a:prstGeom prst="rect">
            <a:avLst/>
          </a:prstGeom>
        </p:spPr>
      </p:pic>
      <p:pic>
        <p:nvPicPr>
          <p:cNvPr id="5" name="Picture 4" descr="mc_first_order_pseudo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5" cy="3395134"/>
          </a:xfrm>
          <a:prstGeom prst="rect">
            <a:avLst/>
          </a:prstGeom>
        </p:spPr>
      </p:pic>
      <p:pic>
        <p:nvPicPr>
          <p:cNvPr id="6" name="Picture 5" descr="mc_third_order_pseudocolo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3" cy="3344335"/>
          </a:xfrm>
          <a:prstGeom prst="rect">
            <a:avLst/>
          </a:prstGeom>
        </p:spPr>
      </p:pic>
      <p:pic>
        <p:nvPicPr>
          <p:cNvPr id="7" name="Picture 6" descr="mc_second_order_pseudocolo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6" cy="3395134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1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dirty="0" smtClean="0"/>
              <a:t>Results: Monte Carlo (200 samples)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6845" cy="339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6" y="0"/>
            <a:ext cx="4526845" cy="3395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7" y="3395134"/>
            <a:ext cx="4459113" cy="3344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62866"/>
            <a:ext cx="4526845" cy="3395134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27432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7264400" y="1862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27432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366000" y="3589867"/>
            <a:ext cx="939800" cy="956733"/>
          </a:xfrm>
          <a:prstGeom prst="donut">
            <a:avLst>
              <a:gd name="adj" fmla="val 5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7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12201</TotalTime>
  <Words>382</Words>
  <Application>Microsoft Macintosh PowerPoint</Application>
  <PresentationFormat>On-screen Show (4:3)</PresentationFormat>
  <Paragraphs>88</Paragraphs>
  <Slides>11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Default Design</vt:lpstr>
      <vt:lpstr>Using Stochastic Collocation for Generalized Polynomial Chaos in RAVEN</vt:lpstr>
      <vt:lpstr>Nomenclature</vt:lpstr>
      <vt:lpstr>Stochastic Polynomials</vt:lpstr>
      <vt:lpstr>Stochastic Collocation</vt:lpstr>
      <vt:lpstr>Model: Ballistic Motion</vt:lpstr>
      <vt:lpstr>Three Examples</vt:lpstr>
      <vt:lpstr>Validate and Compare</vt:lpstr>
      <vt:lpstr>Results: Monte Carlo (200 samples)</vt:lpstr>
      <vt:lpstr>Results: Monte Carlo (200 samples)</vt:lpstr>
      <vt:lpstr>Results: Monte Carlo (200 samples)</vt:lpstr>
      <vt:lpstr>Conclusions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cristian rabiti</cp:lastModifiedBy>
  <cp:revision>227</cp:revision>
  <cp:lastPrinted>2001-05-07T20:21:30Z</cp:lastPrinted>
  <dcterms:created xsi:type="dcterms:W3CDTF">1999-10-26T20:37:18Z</dcterms:created>
  <dcterms:modified xsi:type="dcterms:W3CDTF">2017-04-02T05:34:59Z</dcterms:modified>
</cp:coreProperties>
</file>